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256" r:id="rId2"/>
    <p:sldId id="285" r:id="rId3"/>
    <p:sldId id="259" r:id="rId4"/>
    <p:sldId id="261" r:id="rId5"/>
    <p:sldId id="287" r:id="rId6"/>
    <p:sldId id="286" r:id="rId7"/>
    <p:sldId id="340" r:id="rId8"/>
    <p:sldId id="262" r:id="rId9"/>
    <p:sldId id="274" r:id="rId10"/>
    <p:sldId id="267" r:id="rId11"/>
    <p:sldId id="270" r:id="rId12"/>
    <p:sldId id="269" r:id="rId13"/>
    <p:sldId id="292" r:id="rId14"/>
    <p:sldId id="291" r:id="rId15"/>
    <p:sldId id="263" r:id="rId16"/>
    <p:sldId id="273" r:id="rId17"/>
    <p:sldId id="265" r:id="rId18"/>
    <p:sldId id="266" r:id="rId19"/>
    <p:sldId id="268" r:id="rId20"/>
    <p:sldId id="272" r:id="rId21"/>
    <p:sldId id="279" r:id="rId22"/>
    <p:sldId id="284" r:id="rId23"/>
    <p:sldId id="294" r:id="rId24"/>
    <p:sldId id="293" r:id="rId25"/>
    <p:sldId id="341" r:id="rId26"/>
    <p:sldId id="347" r:id="rId27"/>
    <p:sldId id="348" r:id="rId28"/>
    <p:sldId id="333" r:id="rId29"/>
    <p:sldId id="344" r:id="rId30"/>
    <p:sldId id="301" r:id="rId31"/>
    <p:sldId id="300" r:id="rId32"/>
    <p:sldId id="298" r:id="rId33"/>
    <p:sldId id="299" r:id="rId34"/>
    <p:sldId id="334" r:id="rId35"/>
    <p:sldId id="303" r:id="rId36"/>
    <p:sldId id="335" r:id="rId37"/>
    <p:sldId id="304" r:id="rId38"/>
    <p:sldId id="336" r:id="rId39"/>
    <p:sldId id="308" r:id="rId40"/>
    <p:sldId id="309" r:id="rId41"/>
    <p:sldId id="310" r:id="rId42"/>
    <p:sldId id="313" r:id="rId43"/>
    <p:sldId id="305" r:id="rId44"/>
    <p:sldId id="312" r:id="rId45"/>
    <p:sldId id="311" r:id="rId46"/>
    <p:sldId id="342" r:id="rId47"/>
    <p:sldId id="314" r:id="rId48"/>
    <p:sldId id="315" r:id="rId49"/>
    <p:sldId id="337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50" r:id="rId58"/>
    <p:sldId id="323" r:id="rId59"/>
    <p:sldId id="345" r:id="rId60"/>
    <p:sldId id="324" r:id="rId61"/>
    <p:sldId id="325" r:id="rId62"/>
    <p:sldId id="326" r:id="rId63"/>
    <p:sldId id="327" r:id="rId64"/>
    <p:sldId id="328" r:id="rId65"/>
    <p:sldId id="330" r:id="rId66"/>
    <p:sldId id="329" r:id="rId67"/>
    <p:sldId id="338" r:id="rId68"/>
    <p:sldId id="339" r:id="rId69"/>
    <p:sldId id="34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>
        <p:scale>
          <a:sx n="68" d="100"/>
          <a:sy n="68" d="100"/>
        </p:scale>
        <p:origin x="-3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8141F-9095-469C-92E2-BD6FF5B4C28A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BF3A-B988-4969-98D3-715041393B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50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96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err="1" smtClean="0"/>
              <a:t>Houshold</a:t>
            </a:r>
            <a:r>
              <a:rPr lang="en-CA" baseline="0" dirty="0" smtClean="0"/>
              <a:t> contact: sleeping regularly in the same household (3-4x / week minimum)</a:t>
            </a:r>
          </a:p>
          <a:p>
            <a:r>
              <a:rPr lang="en-CA" baseline="0" dirty="0" smtClean="0"/>
              <a:t>Italic: New in 7</a:t>
            </a:r>
            <a:r>
              <a:rPr lang="en-CA" baseline="30000" dirty="0" smtClean="0"/>
              <a:t>th</a:t>
            </a:r>
            <a:r>
              <a:rPr lang="en-CA" baseline="0" dirty="0" smtClean="0"/>
              <a:t> edition </a:t>
            </a:r>
            <a:r>
              <a:rPr lang="en-CA" baseline="0" dirty="0" smtClean="0">
                <a:sym typeface="Wingdings" panose="05000000000000000000" pitchFamily="2" charset="2"/>
              </a:rPr>
              <a:t> not a concentric approach </a:t>
            </a:r>
            <a:r>
              <a:rPr lang="en-CA" baseline="0" dirty="0" err="1" smtClean="0">
                <a:sym typeface="Wingdings" panose="05000000000000000000" pitchFamily="2" charset="2"/>
              </a:rPr>
              <a:t>anyomore</a:t>
            </a:r>
            <a:r>
              <a:rPr lang="en-CA" baseline="0" dirty="0" smtClean="0">
                <a:sym typeface="Wingdings" panose="05000000000000000000" pitchFamily="2" charset="2"/>
              </a:rPr>
              <a:t>.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err="1" smtClean="0"/>
              <a:t>Houshold</a:t>
            </a:r>
            <a:r>
              <a:rPr lang="en-CA" baseline="0" dirty="0" smtClean="0"/>
              <a:t> contact: sleeping regularly in the same household (3-4x / week minimum)</a:t>
            </a:r>
          </a:p>
          <a:p>
            <a:r>
              <a:rPr lang="en-CA" baseline="0" dirty="0" smtClean="0"/>
              <a:t>Italic: New in 7</a:t>
            </a:r>
            <a:r>
              <a:rPr lang="en-CA" baseline="30000" dirty="0" smtClean="0"/>
              <a:t>th</a:t>
            </a:r>
            <a:r>
              <a:rPr lang="en-CA" baseline="0" dirty="0" smtClean="0"/>
              <a:t> edition </a:t>
            </a:r>
            <a:r>
              <a:rPr lang="en-CA" baseline="0" dirty="0" smtClean="0">
                <a:sym typeface="Wingdings" panose="05000000000000000000" pitchFamily="2" charset="2"/>
              </a:rPr>
              <a:t> not a concentric approach </a:t>
            </a:r>
            <a:r>
              <a:rPr lang="en-CA" baseline="0" dirty="0" err="1" smtClean="0">
                <a:sym typeface="Wingdings" panose="05000000000000000000" pitchFamily="2" charset="2"/>
              </a:rPr>
              <a:t>anyomore</a:t>
            </a:r>
            <a:r>
              <a:rPr lang="en-CA" baseline="0" dirty="0" smtClean="0">
                <a:sym typeface="Wingdings" panose="05000000000000000000" pitchFamily="2" charset="2"/>
              </a:rPr>
              <a:t>.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13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Conversion can occur as early as 3 weeks after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Resistance to RMP or MDR Tb: AIIR until 3 sputa are culture negative after 6 weeks of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Resistance to RMP or MDR Tb: AIIR until 3 sputa are culture negative after 6 weeks of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Resistance to RMP or MDR Tb: AIIR until 3 sputa are culture negative after 6 weeks of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Smear positivity</a:t>
            </a:r>
            <a:r>
              <a:rPr lang="en-CA" baseline="0" dirty="0" smtClean="0"/>
              <a:t> increases transmission risk 5-fold</a:t>
            </a:r>
            <a:endParaRPr lang="en-CA" dirty="0" smtClean="0"/>
          </a:p>
          <a:p>
            <a:r>
              <a:rPr lang="en-CA" dirty="0" smtClean="0"/>
              <a:t>Children</a:t>
            </a:r>
            <a:r>
              <a:rPr lang="en-CA" baseline="0" dirty="0" smtClean="0"/>
              <a:t> typically with lower bacterial burden </a:t>
            </a:r>
            <a:r>
              <a:rPr lang="en-CA" baseline="0" dirty="0" smtClean="0">
                <a:sym typeface="Wingdings" panose="05000000000000000000" pitchFamily="2" charset="2"/>
              </a:rPr>
              <a:t> up to 10 years of age generally not considered infectious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499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Resistance to RMP or MDR Tb: AIIR until 3 sputa are culture negative after 6 weeks of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Paucity of evidence re: number of ACHs</a:t>
            </a:r>
          </a:p>
          <a:p>
            <a:r>
              <a:rPr lang="en-CA" baseline="0" dirty="0" smtClean="0"/>
              <a:t>CSA: </a:t>
            </a:r>
            <a:r>
              <a:rPr lang="en-CA" baseline="0" dirty="0" err="1" smtClean="0"/>
              <a:t>Candian</a:t>
            </a:r>
            <a:r>
              <a:rPr lang="en-CA" baseline="0" dirty="0" smtClean="0"/>
              <a:t> Standards Associations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At HHS?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UVGI: concerns include skin cancer and eye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Paucity of evidence re: number of ACHs</a:t>
            </a:r>
          </a:p>
          <a:p>
            <a:r>
              <a:rPr lang="en-CA" baseline="0" dirty="0" smtClean="0"/>
              <a:t>CSA: </a:t>
            </a:r>
            <a:r>
              <a:rPr lang="en-CA" baseline="0" dirty="0" err="1" smtClean="0"/>
              <a:t>Candian</a:t>
            </a:r>
            <a:r>
              <a:rPr lang="en-CA" baseline="0" dirty="0" smtClean="0"/>
              <a:t> Standards Associations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Unclear cut-offs for IGRA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Unclear cut-offs for IGRA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Unclear cut-offs for IGRA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Unclear cut-offs for IGRA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Unclear cut-offs for IGRA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Symptoms: &gt;2-3 weeks of cough</a:t>
            </a:r>
          </a:p>
          <a:p>
            <a:r>
              <a:rPr lang="en-CA" dirty="0" smtClean="0"/>
              <a:t>DST: drug </a:t>
            </a:r>
            <a:r>
              <a:rPr lang="en-CA" dirty="0" err="1" smtClean="0"/>
              <a:t>susceptibilty</a:t>
            </a:r>
            <a:r>
              <a:rPr lang="en-CA" baseline="0" dirty="0" smtClean="0"/>
              <a:t> testing</a:t>
            </a:r>
            <a:endParaRPr lang="en-CA" dirty="0" smtClean="0"/>
          </a:p>
          <a:p>
            <a:r>
              <a:rPr lang="en-CA" dirty="0" smtClean="0"/>
              <a:t>TST: tuberculin</a:t>
            </a:r>
            <a:r>
              <a:rPr lang="en-CA" baseline="0" dirty="0" smtClean="0"/>
              <a:t> skin test</a:t>
            </a:r>
          </a:p>
          <a:p>
            <a:r>
              <a:rPr lang="en-CA" baseline="0" dirty="0" smtClean="0"/>
              <a:t>IGRA: interferon gamma release assay</a:t>
            </a:r>
          </a:p>
          <a:p>
            <a:r>
              <a:rPr lang="en-CA" baseline="0" dirty="0" smtClean="0"/>
              <a:t>NAAT: nucleic acid amplification test (not confirmatory)</a:t>
            </a:r>
          </a:p>
          <a:p>
            <a:r>
              <a:rPr lang="en-CA" baseline="0" dirty="0" smtClean="0"/>
              <a:t>Chest x-ray: sensitivity 70-80%, specificity 60-70%, poor inter-rater variability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defTabSz="990600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6A07E9-6D55-4085-BC97-36D1D7245A3E}" type="slidenum">
              <a:rPr lang="en-US" sz="1300"/>
              <a:pPr algn="r" eaLnBrk="1" hangingPunct="1"/>
              <a:t>69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Symptoms: &gt;2-3 weeks of cough</a:t>
            </a:r>
          </a:p>
          <a:p>
            <a:r>
              <a:rPr lang="en-CA" dirty="0" smtClean="0"/>
              <a:t>DST: drug </a:t>
            </a:r>
            <a:r>
              <a:rPr lang="en-CA" dirty="0" err="1" smtClean="0"/>
              <a:t>susceptibilty</a:t>
            </a:r>
            <a:r>
              <a:rPr lang="en-CA" baseline="0" dirty="0" smtClean="0"/>
              <a:t> testing</a:t>
            </a:r>
            <a:endParaRPr lang="en-CA" dirty="0" smtClean="0"/>
          </a:p>
          <a:p>
            <a:r>
              <a:rPr lang="en-CA" dirty="0" smtClean="0"/>
              <a:t>TST: tuberculin</a:t>
            </a:r>
            <a:r>
              <a:rPr lang="en-CA" baseline="0" dirty="0" smtClean="0"/>
              <a:t> skin test</a:t>
            </a:r>
          </a:p>
          <a:p>
            <a:r>
              <a:rPr lang="en-CA" baseline="0" dirty="0" smtClean="0"/>
              <a:t>IGRA: interferon gamma release assay</a:t>
            </a:r>
          </a:p>
          <a:p>
            <a:r>
              <a:rPr lang="en-CA" baseline="0" dirty="0" smtClean="0"/>
              <a:t>NAAT: nucleic acid amplification test (not confirmatory)</a:t>
            </a:r>
          </a:p>
          <a:p>
            <a:r>
              <a:rPr lang="en-CA" baseline="0" dirty="0" smtClean="0"/>
              <a:t>Chest x-ray: sensitivity 70-80%, specificity 60-70%, poor inter-rater variability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Symptoms: &gt;2-3 weeks of cough</a:t>
            </a:r>
          </a:p>
          <a:p>
            <a:r>
              <a:rPr lang="en-CA" dirty="0" smtClean="0"/>
              <a:t>DST: drug </a:t>
            </a:r>
            <a:r>
              <a:rPr lang="en-CA" dirty="0" err="1" smtClean="0"/>
              <a:t>susceptibilty</a:t>
            </a:r>
            <a:r>
              <a:rPr lang="en-CA" baseline="0" dirty="0" smtClean="0"/>
              <a:t> testing</a:t>
            </a:r>
            <a:endParaRPr lang="en-CA" dirty="0" smtClean="0"/>
          </a:p>
          <a:p>
            <a:r>
              <a:rPr lang="en-CA" dirty="0" smtClean="0"/>
              <a:t>TST: tuberculin</a:t>
            </a:r>
            <a:r>
              <a:rPr lang="en-CA" baseline="0" dirty="0" smtClean="0"/>
              <a:t> skin test</a:t>
            </a:r>
          </a:p>
          <a:p>
            <a:r>
              <a:rPr lang="en-CA" baseline="0" dirty="0" smtClean="0"/>
              <a:t>IGRA: interferon gamma release assay</a:t>
            </a:r>
          </a:p>
          <a:p>
            <a:r>
              <a:rPr lang="en-CA" baseline="0" dirty="0" smtClean="0"/>
              <a:t>NAAT: nucleic acid amplification test (not confirmatory)</a:t>
            </a:r>
          </a:p>
          <a:p>
            <a:r>
              <a:rPr lang="en-CA" baseline="0" dirty="0" smtClean="0"/>
              <a:t>Chest x-ray: sensitivity 70-80%, specificity 60-70%, poor inter-rater variability; up to 90% sensitivity with all listed findings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Symptoms: &gt;2-3 weeks of cough</a:t>
            </a:r>
          </a:p>
          <a:p>
            <a:r>
              <a:rPr lang="en-CA" dirty="0" smtClean="0"/>
              <a:t>DST: drug </a:t>
            </a:r>
            <a:r>
              <a:rPr lang="en-CA" dirty="0" err="1" smtClean="0"/>
              <a:t>susceptibilty</a:t>
            </a:r>
            <a:r>
              <a:rPr lang="en-CA" baseline="0" dirty="0" smtClean="0"/>
              <a:t> testing</a:t>
            </a:r>
            <a:endParaRPr lang="en-CA" dirty="0" smtClean="0"/>
          </a:p>
          <a:p>
            <a:r>
              <a:rPr lang="en-CA" dirty="0" smtClean="0"/>
              <a:t>TST: tuberculin</a:t>
            </a:r>
            <a:r>
              <a:rPr lang="en-CA" baseline="0" dirty="0" smtClean="0"/>
              <a:t> skin test</a:t>
            </a:r>
          </a:p>
          <a:p>
            <a:r>
              <a:rPr lang="en-CA" baseline="0" dirty="0" smtClean="0"/>
              <a:t>IGRA: interferon gamma release assay</a:t>
            </a:r>
          </a:p>
          <a:p>
            <a:r>
              <a:rPr lang="en-CA" baseline="0" dirty="0" smtClean="0"/>
              <a:t>NAAT: nucleic acid amplification test (not confirmatory)</a:t>
            </a:r>
          </a:p>
          <a:p>
            <a:r>
              <a:rPr lang="en-CA" baseline="0" dirty="0" smtClean="0"/>
              <a:t>Chest x-ray: sensitivity 70-80%, specificity 60-70%, poor inter-rater variability; up to 90% sensitivity with all listed findings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Symptoms: &gt;2-3 weeks of cough</a:t>
            </a:r>
          </a:p>
          <a:p>
            <a:r>
              <a:rPr lang="en-CA" dirty="0" smtClean="0"/>
              <a:t>DST: drug </a:t>
            </a:r>
            <a:r>
              <a:rPr lang="en-CA" dirty="0" err="1" smtClean="0"/>
              <a:t>susceptibilty</a:t>
            </a:r>
            <a:r>
              <a:rPr lang="en-CA" baseline="0" dirty="0" smtClean="0"/>
              <a:t> testing</a:t>
            </a:r>
            <a:endParaRPr lang="en-CA" dirty="0" smtClean="0"/>
          </a:p>
          <a:p>
            <a:r>
              <a:rPr lang="en-CA" dirty="0" smtClean="0"/>
              <a:t>TST: tuberculin</a:t>
            </a:r>
            <a:r>
              <a:rPr lang="en-CA" baseline="0" dirty="0" smtClean="0"/>
              <a:t> skin test</a:t>
            </a:r>
          </a:p>
          <a:p>
            <a:r>
              <a:rPr lang="en-CA" baseline="0" dirty="0" smtClean="0"/>
              <a:t>IGRA: interferon gamma release assay</a:t>
            </a:r>
          </a:p>
          <a:p>
            <a:r>
              <a:rPr lang="en-CA" baseline="0" dirty="0" smtClean="0"/>
              <a:t>NAAT: nucleic acid amplification test (not confirmatory)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BF3A-B988-4969-98D3-715041393BBF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9347DA-9C69-4A11-BD4C-EF9F09E063E5}" type="datetimeFigureOut">
              <a:rPr lang="en-CA" smtClean="0"/>
              <a:t>28/04/2014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22FB91E-0DFD-4EA6-89C0-96C1152B737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63880" cy="1595041"/>
          </a:xfrm>
        </p:spPr>
        <p:txBody>
          <a:bodyPr>
            <a:normAutofit/>
          </a:bodyPr>
          <a:lstStyle/>
          <a:p>
            <a:r>
              <a:rPr lang="en-CA" dirty="0" smtClean="0"/>
              <a:t>TB Around the World and the new 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Ed.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4953000" cy="1752600"/>
          </a:xfrm>
        </p:spPr>
        <p:txBody>
          <a:bodyPr>
            <a:normAutofit fontScale="55000" lnSpcReduction="20000"/>
          </a:bodyPr>
          <a:lstStyle/>
          <a:p>
            <a:r>
              <a:rPr lang="en-CA" sz="4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Dominik Mertz, MD, MSc</a:t>
            </a:r>
          </a:p>
          <a:p>
            <a:endParaRPr lang="en-CA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</a:t>
            </a:r>
            <a:r>
              <a:rPr lang="en-CA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Infection Prevention and Control,</a:t>
            </a:r>
          </a:p>
          <a:p>
            <a:pPr>
              <a:spcBef>
                <a:spcPts val="0"/>
              </a:spcBef>
            </a:pPr>
            <a:r>
              <a:rPr lang="en-CA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Hamilton Health Sciences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</a:t>
            </a:r>
            <a:r>
              <a:rPr lang="en-CA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Professor, Department of Medicine, and Clinical Epidemiology and Biostatistics, McMaster University</a:t>
            </a:r>
          </a:p>
          <a:p>
            <a:endParaRPr lang="en-CA" dirty="0"/>
          </a:p>
        </p:txBody>
      </p:sp>
      <p:pic>
        <p:nvPicPr>
          <p:cNvPr id="4" name="Picture 2" descr="McMaster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70" y="5517232"/>
            <a:ext cx="1670885" cy="11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HS_corp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89214"/>
            <a:ext cx="2520280" cy="9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7544" y="6401916"/>
            <a:ext cx="6480720" cy="6994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18th Annual Infection Prevention and Control Education Day May 8, 2014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090323" cy="21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2147146"/>
            <a:ext cx="35096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363169"/>
            <a:ext cx="328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406036"/>
            <a:ext cx="330727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375756" y="3104964"/>
            <a:ext cx="550861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Ontario: Lowest rates but 40% of Canadian cases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9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090323" cy="21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2147146"/>
            <a:ext cx="35096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363169"/>
            <a:ext cx="328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406036"/>
            <a:ext cx="330727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54" y="2562549"/>
            <a:ext cx="5485842" cy="25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090323" cy="21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2147146"/>
            <a:ext cx="35096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363169"/>
            <a:ext cx="328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406036"/>
            <a:ext cx="330727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4757129" cy="415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Highest rates in Canada/100,000 in 2012: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Inuit: 262.2</a:t>
            </a:r>
          </a:p>
          <a:p>
            <a:pPr algn="ctr"/>
            <a:r>
              <a:rPr lang="en-CA" dirty="0" smtClean="0"/>
              <a:t>First nations: 23.7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Africa, high HIV prevalence: 38.9</a:t>
            </a:r>
          </a:p>
          <a:p>
            <a:pPr algn="ctr"/>
            <a:r>
              <a:rPr lang="en-CA" dirty="0" smtClean="0"/>
              <a:t>South East Asia: 30.0</a:t>
            </a:r>
          </a:p>
          <a:p>
            <a:pPr algn="ctr"/>
            <a:r>
              <a:rPr lang="en-CA" dirty="0" smtClean="0"/>
              <a:t>Western Pacific: 22.7</a:t>
            </a:r>
          </a:p>
          <a:p>
            <a:pPr algn="ctr"/>
            <a:r>
              <a:rPr lang="en-CA" dirty="0" smtClean="0"/>
              <a:t>Africa, low HIV prevalence: 20.8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0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090323" cy="21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2147146"/>
            <a:ext cx="35096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363169"/>
            <a:ext cx="328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406036"/>
            <a:ext cx="330727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700808"/>
            <a:ext cx="4757129" cy="415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Highest rates in Canada/100,000 in 2012: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Inuit: 262.2</a:t>
            </a:r>
          </a:p>
          <a:p>
            <a:pPr algn="ctr"/>
            <a:r>
              <a:rPr lang="en-CA" dirty="0" smtClean="0"/>
              <a:t>First nations: 23.7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Africa, high HIV prevalence: 38.9</a:t>
            </a:r>
          </a:p>
          <a:p>
            <a:pPr algn="ctr"/>
            <a:r>
              <a:rPr lang="en-CA" dirty="0" smtClean="0"/>
              <a:t>South East Asia: 30.0</a:t>
            </a:r>
          </a:p>
          <a:p>
            <a:pPr algn="ctr"/>
            <a:r>
              <a:rPr lang="en-CA" dirty="0" smtClean="0"/>
              <a:t>Western Pacific: 22.7</a:t>
            </a:r>
          </a:p>
          <a:p>
            <a:pPr algn="ctr"/>
            <a:r>
              <a:rPr lang="en-CA" dirty="0" smtClean="0"/>
              <a:t>Africa, low HIV prevalence: 20.8</a:t>
            </a:r>
          </a:p>
          <a:p>
            <a:pPr algn="ctr"/>
            <a:endParaRPr lang="en-CA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Canadian TB Standards 7</a:t>
            </a:r>
            <a:r>
              <a:rPr lang="en-CA" sz="12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Edition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6304803" cy="32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090323" cy="21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2147146"/>
            <a:ext cx="35096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363169"/>
            <a:ext cx="328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406036"/>
            <a:ext cx="330727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Canadian TB Standards 7</a:t>
            </a:r>
            <a:r>
              <a:rPr lang="en-CA" sz="12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Edition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2622060"/>
            <a:ext cx="5828859" cy="28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MDR-TB around the world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wwwnc.cdc.gov/travel/content/yellowbook/2014/map_3-14.pdf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1" y="1522470"/>
            <a:ext cx="7661747" cy="50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MDR-TB around the world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wwwnc.cdc.gov/travel/content/yellowbook/2014/map_3-14.pdf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1" y="1522470"/>
            <a:ext cx="7661747" cy="50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1916832"/>
            <a:ext cx="5276445" cy="415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Resistance rates in Canada 2012:</a:t>
            </a:r>
          </a:p>
          <a:p>
            <a:pPr algn="ctr"/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 resistance: 8%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RMP resistance: 0.6%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 resistance: 0.3%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PZA resistance: 2.8%</a:t>
            </a:r>
          </a:p>
          <a:p>
            <a:pPr algn="ctr"/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Any resistance in 10% (90% mono-resistance)</a:t>
            </a:r>
          </a:p>
          <a:p>
            <a:pPr marL="285750" indent="-285750" algn="ctr">
              <a:buFont typeface="Wingdings"/>
              <a:buChar char="à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MDR-TB 0.6% (Ontario: 1.8%)</a:t>
            </a:r>
          </a:p>
          <a:p>
            <a:pPr marL="285750" indent="-285750" algn="ctr">
              <a:buFont typeface="Wingdings"/>
              <a:buChar char="à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XDR-TB 0.1%</a:t>
            </a:r>
          </a:p>
          <a:p>
            <a:pPr marL="285750" indent="-285750" algn="ctr">
              <a:buFont typeface="Wingdings"/>
              <a:buChar char="à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Trends: 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CA" dirty="0"/>
          </a:p>
        </p:txBody>
      </p:sp>
      <p:sp>
        <p:nvSpPr>
          <p:cNvPr id="3" name="Down Arrow 2"/>
          <p:cNvSpPr/>
          <p:nvPr/>
        </p:nvSpPr>
        <p:spPr>
          <a:xfrm>
            <a:off x="6545520" y="5373216"/>
            <a:ext cx="2880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TB in Canada 1924-2012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5" y="1901489"/>
            <a:ext cx="8739743" cy="41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TB in Canada 1924-2012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5" y="1901489"/>
            <a:ext cx="8739743" cy="41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4635"/>
            <a:ext cx="5760640" cy="257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707904" y="4701293"/>
            <a:ext cx="3384376" cy="815939"/>
          </a:xfrm>
          <a:prstGeom prst="line">
            <a:avLst/>
          </a:prstGeom>
          <a:ln w="63500">
            <a:solidFill>
              <a:srgbClr val="FF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91128" y="4437112"/>
            <a:ext cx="0" cy="1081236"/>
          </a:xfrm>
          <a:prstGeom prst="line">
            <a:avLst/>
          </a:prstGeom>
          <a:ln w="63500">
            <a:solidFill>
              <a:srgbClr val="FF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TB in Canada 2012, by age group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866"/>
            <a:ext cx="9153718" cy="42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5842685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Epidemiology of TB around the world</a:t>
            </a:r>
          </a:p>
          <a:p>
            <a:pPr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 of the Canadian TB Standards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6944"/>
            <a:ext cx="17702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ominik Mertz\Desktop\GEO_Glo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7"/>
          <a:stretch/>
        </p:blipFill>
        <p:spPr bwMode="auto">
          <a:xfrm>
            <a:off x="6527018" y="1916832"/>
            <a:ext cx="1861406" cy="1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in Canada 2002-2012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529" y="1772816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75% pulmonary TB</a:t>
            </a:r>
          </a:p>
          <a:p>
            <a:pPr marL="109728" indent="0">
              <a:buNone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(5% primo-infection)</a:t>
            </a:r>
          </a:p>
          <a:p>
            <a:pPr marL="109728" indent="0">
              <a:buNone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13% CNS TB</a:t>
            </a:r>
          </a:p>
          <a:p>
            <a:pPr marL="109728" indent="0">
              <a:buNone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 Lymph node TB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Dominik Mertz\Desktop\Tuberculosis-x-ra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19" y="1988840"/>
            <a:ext cx="38408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497858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versions in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1972, 1981, 1988, 1998, 2000, and 2007</a:t>
            </a:r>
          </a:p>
          <a:p>
            <a:pPr marL="109728" indent="0">
              <a:buNone/>
            </a:pPr>
            <a:endParaRPr lang="en-CA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 lead by the Canadian Thoracic Society   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Canadian Lung Association, Public Health Agency of Canada, Association of Medical Microbiology and Infectious Diseases)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6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√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115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516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9632" y="1998132"/>
            <a:ext cx="4176464" cy="21602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2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Pathogenesis and transmission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Reservoir: humans</a:t>
            </a:r>
          </a:p>
          <a:p>
            <a:pPr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Fomites: insignificant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(not airborne, die quickly)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Inhalation of bacilli-containing droplets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Cell-mediated immunity is key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established (18 months), primary infection due to re-exposure 5x less likely </a:t>
            </a: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Dominik Mertz\Desktop\M_tuberculosis_spu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9051"/>
            <a:ext cx="3559721" cy="19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Pathogenesis and transmission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risk is associated with: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Bacterial burden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(smear positivity, </a:t>
            </a:r>
            <a:r>
              <a:rPr lang="en-CA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cavitary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lesions, adult&gt;&gt;children)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(upper lung zones, laryngeal&gt;pulmonary disease)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and severity of cough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Duration of exposure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Proximity to source case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Crowding and room ventilation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Delays in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effective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Pathogenesis and transmission</a:t>
            </a: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472"/>
            <a:ext cx="6984776" cy="50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7524" y="2780928"/>
            <a:ext cx="1258371" cy="93610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151394" y="4063168"/>
            <a:ext cx="1284701" cy="950007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42" y="2934655"/>
            <a:ext cx="1108434" cy="15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643960"/>
            <a:ext cx="8712968" cy="21602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www.respiratoryguidelines.ca/tb-standards-2013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12858"/>
            <a:ext cx="2631430" cy="102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Pathogenesis and transmission</a:t>
            </a: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472"/>
            <a:ext cx="6984776" cy="50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7524" y="2780928"/>
            <a:ext cx="1258371" cy="93610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151394" y="4063168"/>
            <a:ext cx="1284701" cy="950007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42" y="2934655"/>
            <a:ext cx="1108434" cy="15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643960"/>
            <a:ext cx="8712968" cy="21602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www.respiratoryguidelines.ca/tb-standards-2013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7143"/>
            <a:ext cx="2631430" cy="102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835695" y="337380"/>
            <a:ext cx="7200800" cy="1969120"/>
          </a:xfrm>
          <a:prstGeom prst="wedgeRoundRectCallout">
            <a:avLst>
              <a:gd name="adj1" fmla="val -32778"/>
              <a:gd name="adj2" fmla="val 71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Typically 2-6 months post exposure.</a:t>
            </a:r>
          </a:p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risk: infants, young children, immunocompromised</a:t>
            </a:r>
          </a:p>
        </p:txBody>
      </p:sp>
    </p:spTree>
    <p:extLst>
      <p:ext uri="{BB962C8B-B14F-4D97-AF65-F5344CB8AC3E}">
        <p14:creationId xmlns:p14="http://schemas.microsoft.com/office/powerpoint/2010/main" val="2304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Pathogenesis and transmission</a:t>
            </a: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472"/>
            <a:ext cx="6984776" cy="50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7524" y="2780928"/>
            <a:ext cx="1258371" cy="93610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151393" y="4063169"/>
            <a:ext cx="1284701" cy="950007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42" y="2934655"/>
            <a:ext cx="1108434" cy="15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643960"/>
            <a:ext cx="8712968" cy="21602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www.respiratoryguidelines.ca/tb-standards-2013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7143"/>
            <a:ext cx="2631430" cy="102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31800" y="671264"/>
            <a:ext cx="7740600" cy="1969120"/>
          </a:xfrm>
          <a:prstGeom prst="wedgeRoundRectCallout">
            <a:avLst>
              <a:gd name="adj1" fmla="val 6765"/>
              <a:gd name="adj2" fmla="val 1157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&gt;18-24 months post exposure</a:t>
            </a:r>
          </a:p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Majority of cases in Canada</a:t>
            </a:r>
          </a:p>
        </p:txBody>
      </p:sp>
    </p:spTree>
    <p:extLst>
      <p:ext uri="{BB962C8B-B14F-4D97-AF65-F5344CB8AC3E}">
        <p14:creationId xmlns:p14="http://schemas.microsoft.com/office/powerpoint/2010/main" val="12477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√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115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516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1799" y="2231926"/>
            <a:ext cx="4176464" cy="21602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7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Diagnosis of active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453" y="1772816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 for testing: signs and symptoms consistent with TB and at high risk of TB disease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&gt;2-3 weeks of cough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Initially non-productive, later-on productive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Fever, night sweats, hemoptysis, anorexia, weight loss, chest pain…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 and specificity insufficient</a:t>
            </a:r>
          </a:p>
        </p:txBody>
      </p:sp>
      <p:pic>
        <p:nvPicPr>
          <p:cNvPr id="5" name="Picture 2" descr="C:\Users\Dominik Mertz\Desktop\Snee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60240" cy="14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Challenging task…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Health Organization. WHO Report 2013 –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Tuberculosis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Control. </a:t>
            </a:r>
            <a:endParaRPr lang="en-C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Geneva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World Health Organization,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2013. WHO/HTM/TB/2013.11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4690557" cy="4325112"/>
          </a:xfrm>
        </p:spPr>
        <p:txBody>
          <a:bodyPr/>
          <a:lstStyle/>
          <a:p>
            <a:pPr marL="109728" indent="0">
              <a:buNone/>
            </a:pP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 around the world</a:t>
            </a:r>
          </a:p>
          <a:p>
            <a:pPr marL="109728" indent="0">
              <a:buNone/>
            </a:pPr>
            <a:endParaRPr lang="en-CA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2012:</a:t>
            </a: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~8.6 Mio developed Tb </a:t>
            </a: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~1.3 Mio died of Tb</a:t>
            </a:r>
          </a:p>
          <a:p>
            <a:pPr marL="109728" indent="0">
              <a:buNone/>
            </a:pPr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3.6% of new and 20% of previously treated cases estimated to be MDR-TB</a:t>
            </a:r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Dominik Mertz\Desktop\GEO_Glo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7"/>
          <a:stretch/>
        </p:blipFill>
        <p:spPr bwMode="auto">
          <a:xfrm>
            <a:off x="5251730" y="2060848"/>
            <a:ext cx="3640749" cy="36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Diagnosis of active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829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 for testing: signs and symptoms consistent with TB and at high risk of TB disease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Microbiological testing: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 microscopy and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culture+DST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sputum samples,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&gt;1 </a:t>
            </a: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 apart (sensitivity similar to three morning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sputum, approximately 70%)</a:t>
            </a: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Induced sputum with sensitivity of 75%</a:t>
            </a:r>
          </a:p>
          <a:p>
            <a:pPr lvl="2"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Bronchoscopy similar yield as sputum samples (sensitivity 77%)</a:t>
            </a:r>
          </a:p>
          <a:p>
            <a:pPr lvl="2"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Alternative: Gastric acid aspirate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(sensitivity approx. 50%)</a:t>
            </a: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Culture: 2-8 weeks, &gt;90% sensitivity with 3 samples (vs. 6 samples)</a:t>
            </a:r>
          </a:p>
        </p:txBody>
      </p:sp>
      <p:pic>
        <p:nvPicPr>
          <p:cNvPr id="4" name="Picture 2" descr="C:\Users\Dominik Mertz\Desktop\M_tuberculosis_spu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634052" cy="14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Diagnosis of active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8291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 for testing: signs and symptoms consistent with TB and at high risk of TB disease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Microbiological testing: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 microscopy and 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culture+DST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NAAT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tuber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culosis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</a:t>
            </a:r>
          </a:p>
          <a:p>
            <a:pPr lvl="2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 &gt;95% in smear positive and 50-70% in smear negative TB</a:t>
            </a:r>
          </a:p>
          <a:p>
            <a:pPr lvl="2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Increases yield of smears by 25%</a:t>
            </a:r>
          </a:p>
          <a:p>
            <a:pPr lvl="2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</a:t>
            </a:r>
            <a:r>
              <a:rPr lang="en-CA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GeneXpert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detects MTB and RMP resistance within 2 hours</a:t>
            </a:r>
          </a:p>
          <a:p>
            <a:pPr lvl="2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Test 1 smear positive sample, smear negative on request</a:t>
            </a:r>
          </a:p>
          <a:p>
            <a:pPr lvl="2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Need confirmation by smear and </a:t>
            </a:r>
            <a:r>
              <a:rPr lang="en-CA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culture+DST</a:t>
            </a:r>
            <a:endParaRPr lang="en-CA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Dominik Mertz\Desktop\GeneXpert_light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7932"/>
            <a:ext cx="2260593" cy="2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Diagnosis of active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8291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 for testing: signs and symptoms consistent with TB and at high risk of TB disease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Microbiological testing: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 microscopy and 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culture+DST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NAAT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tuber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culosis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by: Chest x-ray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upper lobe, volume loss, cavitation 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 70-80%, specificity 60-70%</a:t>
            </a:r>
          </a:p>
        </p:txBody>
      </p:sp>
      <p:pic>
        <p:nvPicPr>
          <p:cNvPr id="5" name="Picture 2" descr="C:\Users\Dominik Mertz\Desktop\Tuberculosis-x-ra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83" y="236228"/>
            <a:ext cx="2142981" cy="19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Diagnosis of active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50178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 for testing: signs and symptoms consistent with TB and at high risk of TB disease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Microbiological testing: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 microscopy and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culture+DST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NAAT for </a:t>
            </a:r>
            <a:r>
              <a:rPr lang="en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tuber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culosis complex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by: Chest x-ray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recommended: TST and IGRA</a:t>
            </a:r>
          </a:p>
          <a:p>
            <a:pPr lvl="1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discriminate between latent and active TB</a:t>
            </a:r>
          </a:p>
          <a:p>
            <a:pPr lvl="1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Insufficient sensitivity, in particular with HIV co-infection</a:t>
            </a:r>
          </a:p>
          <a:p>
            <a:pPr lvl="1">
              <a:buFontTx/>
              <a:buChar char="-"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as an adjunct for diagnosis in children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Dominik Mertz\Desktop\Mantoux_tuberculin_ski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64" y="116632"/>
            <a:ext cx="27442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√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115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516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1799" y="3398824"/>
            <a:ext cx="4176464" cy="21602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4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Drug resistant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factors in Canada: 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TB treatment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in a country where drug-resistant TB is prevalent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exposed to drug-resistant TB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cultures to undergo DST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INH, RMP, PZA, EMB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second-line DST for RMP-resistant strains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 of latent TB based on DST in source patient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√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115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516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1799" y="3645024"/>
            <a:ext cx="4176464" cy="21602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Paediatric TB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Canadian-born Aboriginal and foreign-born children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case identification if &lt;5 y/o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 aspirates and induced sputum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risk of progression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culture yield: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 diagnosed on positive TST/IGRA, chest x-ray, history of contact, signs and symptoms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√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115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516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1799" y="4355812"/>
            <a:ext cx="4176464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is to minimize the risk of transmission. Priorities:</a:t>
            </a:r>
          </a:p>
          <a:p>
            <a:pPr marL="925830" lvl="1" indent="-514350">
              <a:buAutoNum type="arabicParenR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identification and treatment of active TB cases</a:t>
            </a:r>
          </a:p>
          <a:p>
            <a:pPr marL="925830" lvl="1" indent="-514350">
              <a:buAutoNum type="arabicParenR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secondary cases (&amp; source case), and those recently acquired latent TB     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(on average 4-6 close contacts, of these typically 1-2% have active TB and 5% will develop active TB &lt;2 years)</a:t>
            </a:r>
          </a:p>
          <a:p>
            <a:pPr marL="925830" lvl="1" indent="-514350">
              <a:buAutoNum type="arabicParenR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treatment to source case and preventive treatment for latent TB in TST positive contacts</a:t>
            </a:r>
          </a:p>
          <a:p>
            <a:pPr marL="925830" lvl="1" indent="-514350">
              <a:buAutoNum type="arabicParenR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Challenging task…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4690557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 Standards 7</a:t>
            </a:r>
            <a:r>
              <a:rPr lang="en-CA" i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Edition</a:t>
            </a:r>
          </a:p>
          <a:p>
            <a:pPr marL="109728" indent="0">
              <a:buNone/>
            </a:pPr>
            <a:endParaRPr lang="en-CA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Chapters</a:t>
            </a: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Appendices</a:t>
            </a: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467 pages in total</a:t>
            </a:r>
          </a:p>
          <a:p>
            <a:pPr marL="109728" indent="0">
              <a:buNone/>
            </a:pPr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40 minutes… 5.1 seconds per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506981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long back to consider someone infectious? Expert opinions: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 positive ~3 months before onset of respiratory symptoms/diagnosis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Asymptomatic cases with no cavities: 1 month</a:t>
            </a: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642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1988840"/>
            <a:ext cx="792088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79576" y="2336056"/>
            <a:ext cx="2436440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148064" y="2632472"/>
            <a:ext cx="1656184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187624" y="5373216"/>
            <a:ext cx="6192688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187624" y="4725144"/>
            <a:ext cx="6336704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27584" y="3789040"/>
            <a:ext cx="2670212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55576" y="3170464"/>
            <a:ext cx="5688632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649760" y="4422516"/>
            <a:ext cx="1554088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0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smear positive and negative cases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on contacts at high risk of being infected or at risk of developing active TB: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 longer classic concentric approach)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household contacts + 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immunologically vulnerable non-household contacts (e.g. children &lt;5 y/o)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close non-household contacts with +/- daily exposure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casual contacts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smear positive and negative cases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on contacts at high risk of being infected or at risk of developing active TB:</a:t>
            </a:r>
          </a:p>
          <a:p>
            <a:pPr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 longer classic concentric approach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household contacts 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immunologically vulnerable non-household contacts (e.g. children &lt;5 y/o)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close non-household contacts with +/- daily exposure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casual contacts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691194">
            <a:off x="813304" y="1052300"/>
            <a:ext cx="3497522" cy="14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contacts: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Sleeping regularly in the same household, including room-mates, boarders, “couch-surfers”…</a:t>
            </a:r>
          </a:p>
        </p:txBody>
      </p:sp>
      <p:sp>
        <p:nvSpPr>
          <p:cNvPr id="5" name="Rectangle 4"/>
          <p:cNvSpPr/>
          <p:nvPr/>
        </p:nvSpPr>
        <p:spPr>
          <a:xfrm rot="20691194">
            <a:off x="813302" y="2852499"/>
            <a:ext cx="3497522" cy="14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Non-household contacts: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 contacts, co-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wokers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regular sexual partners, close friends</a:t>
            </a:r>
          </a:p>
        </p:txBody>
      </p:sp>
      <p:sp>
        <p:nvSpPr>
          <p:cNvPr id="7" name="Rectangle 6"/>
          <p:cNvSpPr/>
          <p:nvPr/>
        </p:nvSpPr>
        <p:spPr>
          <a:xfrm rot="20691194">
            <a:off x="813303" y="4724708"/>
            <a:ext cx="3497522" cy="14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Casual contacts: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Classmates with only few shared courses, team or group members, school bus  contacts</a:t>
            </a:r>
          </a:p>
        </p:txBody>
      </p:sp>
    </p:spTree>
    <p:extLst>
      <p:ext uri="{BB962C8B-B14F-4D97-AF65-F5344CB8AC3E}">
        <p14:creationId xmlns:p14="http://schemas.microsoft.com/office/powerpoint/2010/main" val="879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smear positive and negative cases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on contacts at high risk of being infected or at risk of developing active TB:</a:t>
            </a:r>
          </a:p>
          <a:p>
            <a:pPr>
              <a:buFontTx/>
              <a:buChar char="-"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 longer classic concentric approach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household contacts 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immunologically vulnerable non-household contacts (e.g. children &lt;5 y/o)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close non-household contacts with +/- daily exposure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casual contacts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691194">
            <a:off x="813304" y="1052300"/>
            <a:ext cx="3497522" cy="14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contacts: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Sleeping regularly in the same household, including room-mates, boarders, “couch-surfers”…</a:t>
            </a:r>
          </a:p>
        </p:txBody>
      </p:sp>
      <p:sp>
        <p:nvSpPr>
          <p:cNvPr id="5" name="Rectangle 4"/>
          <p:cNvSpPr/>
          <p:nvPr/>
        </p:nvSpPr>
        <p:spPr>
          <a:xfrm rot="20691194">
            <a:off x="813302" y="2852499"/>
            <a:ext cx="3497522" cy="14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Non-household contacts: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 contacts, co-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wokers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regular sexual partners, close friends</a:t>
            </a:r>
          </a:p>
        </p:txBody>
      </p:sp>
      <p:sp>
        <p:nvSpPr>
          <p:cNvPr id="7" name="Rectangle 6"/>
          <p:cNvSpPr/>
          <p:nvPr/>
        </p:nvSpPr>
        <p:spPr>
          <a:xfrm rot="20691194">
            <a:off x="813303" y="4724708"/>
            <a:ext cx="3497522" cy="14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Casual contacts:</a:t>
            </a: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Classmates with only few shared courses, team or group members, school bus  contacts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5436096" y="656691"/>
            <a:ext cx="2248520" cy="5849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shared airspace           </a:t>
            </a:r>
            <a:r>
              <a:rPr lang="en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(risk </a:t>
            </a:r>
            <a:r>
              <a:rPr lang="en-C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incereases</a:t>
            </a:r>
            <a:r>
              <a:rPr lang="en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approx. 1% per hour)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smear positive and negative cases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on contacts at high risk of being infected or at risk of developing active TB:</a:t>
            </a:r>
          </a:p>
          <a:p>
            <a:pPr marL="109728" indent="0">
              <a:buNone/>
            </a:pPr>
            <a:r>
              <a:rPr lang="en-CA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</a:t>
            </a:r>
            <a:r>
              <a:rPr lang="en-CA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longer classic concentric approach)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household contacts + 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immunologically vulnerable non-household contacts (e.g. children &lt;5 y/o)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close non-household contacts with +/- daily exposure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casual contacts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691194">
            <a:off x="1891662" y="2423389"/>
            <a:ext cx="5276445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Problem:</a:t>
            </a:r>
          </a:p>
          <a:p>
            <a:pPr algn="ctr"/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amount of exposure constituting significant risk is unknown and there is no 0% risk exposure</a:t>
            </a:r>
          </a:p>
        </p:txBody>
      </p:sp>
    </p:spTree>
    <p:extLst>
      <p:ext uri="{BB962C8B-B14F-4D97-AF65-F5344CB8AC3E}">
        <p14:creationId xmlns:p14="http://schemas.microsoft.com/office/powerpoint/2010/main" val="29427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smear positive and negative cases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on contacts at high risk of being infected or at risk of developing active TB:</a:t>
            </a:r>
          </a:p>
          <a:p>
            <a:pPr marL="109728" indent="0">
              <a:buNone/>
            </a:pPr>
            <a:r>
              <a:rPr lang="en-CA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</a:t>
            </a:r>
            <a:r>
              <a:rPr lang="en-CA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longer classic concentric approach)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household contacts + 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immunologically vulnerable non-household contacts (e.g. children &lt;5 y/o)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close non-household contacts with +/- daily exposure</a:t>
            </a:r>
          </a:p>
          <a:p>
            <a:pPr lvl="1">
              <a:buFontTx/>
              <a:buChar char="-"/>
            </a:pPr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casual contacts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 rot="20834697">
            <a:off x="2351349" y="3481911"/>
            <a:ext cx="526476" cy="2120775"/>
          </a:xfrm>
          <a:prstGeom prst="rightBrace">
            <a:avLst>
              <a:gd name="adj1" fmla="val 8333"/>
              <a:gd name="adj2" fmla="val 82939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245498" y="4902338"/>
            <a:ext cx="4824536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Smear-positive/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cavitary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/laryngeal TB 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20834697">
            <a:off x="2982260" y="3472393"/>
            <a:ext cx="526476" cy="1193476"/>
          </a:xfrm>
          <a:prstGeom prst="rightBrace">
            <a:avLst>
              <a:gd name="adj1" fmla="val 8333"/>
              <a:gd name="adj2" fmla="val 36279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621042" y="3709091"/>
            <a:ext cx="4824536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Smear-negative, non-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cavitary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pulmonary TB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 to next group if transmission considered: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TST converters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 of TST &gt;10mm higher than expected for a certain group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 unvaccinated HCW 5-18%)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&lt;5 y/o infected without obvious source</a:t>
            </a: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Contact Follow-Up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 to next group if transmission considered: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TST converters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 of TST &gt;10mm higher than expected for a certain group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 unvaccinated HCW 5-18%)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&lt;5 y/o infected without obvious source</a:t>
            </a: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1800"/>
            <a:ext cx="7992888" cy="485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4" y="2814836"/>
            <a:ext cx="3960440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99592" y="3501008"/>
            <a:ext cx="648072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</p:spTree>
    <p:extLst>
      <p:ext uri="{BB962C8B-B14F-4D97-AF65-F5344CB8AC3E}">
        <p14:creationId xmlns:p14="http://schemas.microsoft.com/office/powerpoint/2010/main" val="25248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√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115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516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●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9632" y="5526524"/>
            <a:ext cx="4176464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5842685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Epidemiology of TB around the world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Canada, and Ontario</a:t>
            </a: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 of the Canadian TB Standards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6944"/>
            <a:ext cx="17702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ominik Mertz\Desktop\GEO_Glo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7"/>
          <a:stretch/>
        </p:blipFill>
        <p:spPr bwMode="auto">
          <a:xfrm>
            <a:off x="6527018" y="1916832"/>
            <a:ext cx="1861406" cy="1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788024" y="620688"/>
            <a:ext cx="4104456" cy="1316536"/>
          </a:xfrm>
          <a:prstGeom prst="wedgeRoundRectCallout">
            <a:avLst>
              <a:gd name="adj1" fmla="val -65297"/>
              <a:gd name="adj2" fmla="val 44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 of Canadian TB Standards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TB in the Health Care setting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Latent TB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in HCW increase with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years working in a health care setting where TB patients are cared for, ED or medical wards, and HIV infected patients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annual TB cases in a specific setting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High-risk activities like cough-producing procedures, bronchoscopy, intubation, autopsy, microbiology lab procedures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IPAC program can reduce risk of TB transmissions</a:t>
            </a: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Risk factors in Health Care setting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6" y="1772816"/>
            <a:ext cx="8782372" cy="41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The bad and the ugly…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Delayed diagnosis in 50% of respiratory TB cases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HCW on average exposed per case</a:t>
            </a:r>
          </a:p>
          <a:p>
            <a:pPr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/>
              <a:buChar char="à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Early detection, airborne precautions, and treatment is key to prevent transmission</a:t>
            </a:r>
          </a:p>
          <a:p>
            <a:pPr>
              <a:buFont typeface="Wingdings"/>
              <a:buChar char="à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Note: &lt;5 y/o consider source in family</a:t>
            </a: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Rao et al. Ann Intern Med 1999; 130: 404-411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Suggested case definition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" y="1603400"/>
            <a:ext cx="9019976" cy="48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5085184"/>
            <a:ext cx="6912768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25600" y="6021288"/>
            <a:ext cx="2754312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025600" y="3886882"/>
            <a:ext cx="1458168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5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Steps for Isolation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032448" cy="449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Steps for Isolation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032448" cy="449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9872" y="1628800"/>
            <a:ext cx="1728192" cy="57606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419872" y="3429000"/>
            <a:ext cx="1728192" cy="57606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491880" y="4509120"/>
            <a:ext cx="1728192" cy="57606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47" y="3573016"/>
            <a:ext cx="4918113" cy="26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Discontinuation of AIIR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11" y="1916832"/>
            <a:ext cx="4856784" cy="119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2548975"/>
            <a:ext cx="4464496" cy="48188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83768" y="4547221"/>
            <a:ext cx="4032448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203848" y="4221088"/>
            <a:ext cx="864096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203848" y="5085184"/>
            <a:ext cx="864096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492152" y="5415508"/>
            <a:ext cx="4456112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084168" y="5555332"/>
            <a:ext cx="864096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483768" y="5697986"/>
            <a:ext cx="1584176" cy="17166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47" y="3573016"/>
            <a:ext cx="4918113" cy="26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Discontinuation of AIIR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11" y="1916832"/>
            <a:ext cx="4856784" cy="119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2548975"/>
            <a:ext cx="4464496" cy="48188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83768" y="4547221"/>
            <a:ext cx="4032448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203848" y="4221088"/>
            <a:ext cx="864096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203848" y="5085184"/>
            <a:ext cx="864096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492152" y="5415508"/>
            <a:ext cx="4456112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084168" y="5555332"/>
            <a:ext cx="864096" cy="1779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483768" y="5697986"/>
            <a:ext cx="1584176" cy="17166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ular Callout 12"/>
          <p:cNvSpPr/>
          <p:nvPr/>
        </p:nvSpPr>
        <p:spPr>
          <a:xfrm>
            <a:off x="899592" y="260648"/>
            <a:ext cx="7884616" cy="1893640"/>
          </a:xfrm>
          <a:prstGeom prst="wedgeRoundRectCallout">
            <a:avLst>
              <a:gd name="adj1" fmla="val 6307"/>
              <a:gd name="adj2" fmla="val 713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recommendation on whether or not NAAT should be considered in ruling out TB </a:t>
            </a:r>
          </a:p>
          <a:p>
            <a:pPr algn="ctr"/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3 smears theoretically less sensitive than 1-2 negative smears PLUS negative NAAT</a:t>
            </a:r>
            <a:endParaRPr lang="en-CA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Conditions for home isolation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5286"/>
            <a:ext cx="8964488" cy="2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036496" cy="75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071" y="2780928"/>
            <a:ext cx="8695417" cy="288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51521" y="3090684"/>
            <a:ext cx="4752528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69070" y="3425592"/>
            <a:ext cx="6247145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69071" y="3779231"/>
            <a:ext cx="4014897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69071" y="4304908"/>
            <a:ext cx="5023009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69071" y="4653136"/>
            <a:ext cx="3510841" cy="14401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5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Conditions for home isolation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5286"/>
            <a:ext cx="8964488" cy="2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036496" cy="75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691194">
            <a:off x="1891662" y="2423389"/>
            <a:ext cx="5276445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Homeless shelters and drop-in centers:</a:t>
            </a:r>
          </a:p>
          <a:p>
            <a:pPr algn="ctr"/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cannot be isolated</a:t>
            </a:r>
          </a:p>
          <a:p>
            <a:pPr marL="285750" indent="-285750" algn="ctr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primary prevention of TB shelters should improve ventilation (open windows), UVGI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5842685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Epidemiology of TB around the world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Canada, and Ontario</a:t>
            </a: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 of the Canadian TB Standards </a:t>
            </a:r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 for infection prevention in the healthcare setting in Ontario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6944"/>
            <a:ext cx="17702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ominik Mertz\Desktop\GEO_Glo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7"/>
          <a:stretch/>
        </p:blipFill>
        <p:spPr bwMode="auto">
          <a:xfrm>
            <a:off x="6527018" y="1916832"/>
            <a:ext cx="1861406" cy="1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788024" y="620688"/>
            <a:ext cx="4104456" cy="1316536"/>
          </a:xfrm>
          <a:prstGeom prst="wedgeRoundRectCallout">
            <a:avLst>
              <a:gd name="adj1" fmla="val -65297"/>
              <a:gd name="adj2" fmla="val 44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 of Canadian TB Standards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Environmental Controls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Airborne infection isolation rooms (AIIR):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Negative pressure, exhausted outdoors or through HEPA filter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Doors and windows closed at all times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Increase from 1 to 6 air changes per hour (ACH) improves clearance 5-6x, but little (from 7-12x) to minimal (&gt;12x) additional benefit with higher rates</a:t>
            </a:r>
          </a:p>
          <a:p>
            <a:pPr lvl="1">
              <a:buFont typeface="Wingdings"/>
              <a:buChar char="à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at least 6 for existing and 9 for new AIIRs </a:t>
            </a:r>
          </a:p>
          <a:p>
            <a:pPr marL="411480" lvl="1" indent="0">
              <a:buNone/>
            </a:pP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(recommendations vary, CSA + CDC suggest 12)</a:t>
            </a: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Beggs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BMC Infect Dis 2012; 1-0:247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/>
              <a:t>Environmental Controls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" y="2708920"/>
            <a:ext cx="90604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When to re-enter the room without PPE?</a:t>
            </a:r>
            <a:endParaRPr lang="en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/>
              <a:t>Environmental Controls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What if AIIRs are not available?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Acceptable alternatives include: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Ultra-violet Germicidal Irradiation (UVGI), equivalent to 20 ACH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Portable High-efficiency Particulate Air (HEPA) Filtration units can replace higher ACH rates by cleaning circulating air</a:t>
            </a: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Personal Protection Controls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N95 respirators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must be available for all staff for all contacts with suspected TB cases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Minimal effect in AIIR environment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fit-testing endorsed (jurisdictional requirement), but not supported by evidence </a:t>
            </a:r>
            <a:endParaRPr lang="en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Masks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 patients when leaving AIIR/transfer</a:t>
            </a: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64236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Fennelly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ICHE 2009; 19: 754-9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Post-exposure follow-up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TST negative HCW at baseline: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One single TST 8 weeks post exposure</a:t>
            </a:r>
          </a:p>
          <a:p>
            <a:pPr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TST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positive HCW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at baseline: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TST of limited value, IGRA can be considered but is not recommended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Early assessment for signs/symptoms of active TB is key</a:t>
            </a: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Long-term care facility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Same recommendation for N95 and masks, respectively, as in acute care setting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TST not generally recommended &gt;65y/o (neither baseline nor post exposure)</a:t>
            </a:r>
          </a:p>
          <a:p>
            <a:pPr lvl="1">
              <a:buFontTx/>
              <a:buChar char="-"/>
            </a:pPr>
            <a:r>
              <a:rPr lang="en-CA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Low sensitivity</a:t>
            </a:r>
          </a:p>
          <a:p>
            <a:pPr lvl="1">
              <a:buFontTx/>
              <a:buChar char="-"/>
            </a:pPr>
            <a:r>
              <a:rPr lang="en-CA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Harm may outweigh benefit for treatment of latent TB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Screening to focus on active TB (posterior-anterior and lateral chest x-ray upon admission)</a:t>
            </a: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TB Prevention: specific situations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Intubation: bacterial filter on endotracheal tube to prevent contamination of the ventilator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Surgery: 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Postponed when possible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Exhaust to the outside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Postoperative recovery in OR 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or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AIIR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Ambulatory care: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Postponed when possible</a:t>
            </a:r>
          </a:p>
          <a:p>
            <a:pPr lvl="1"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chedule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at the end of the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day</a:t>
            </a:r>
          </a:p>
          <a:p>
            <a:pPr lvl="1"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Mask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at arrival for patient until in AIIR or closed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single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room</a:t>
            </a: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Major Changes in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Active TB: Three specimens on same day and incorporation of NAAT</a:t>
            </a: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Contact f/u: Change from classic concentric circle model to prioritization based on infectiousness of source and susceptibility of exposed contacts</a:t>
            </a: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Take home messages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507" y="1840192"/>
            <a:ext cx="8218949" cy="4325112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Approximately 1800 TB cases/year in Canada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High risk groups include immigrants and Aboriginal Canadians </a:t>
            </a:r>
          </a:p>
          <a:p>
            <a:pPr>
              <a:buFontTx/>
              <a:buChar char="-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Control of TB in health care setting is based on a strong IPAC/TB control program, environmental control, and PPE</a:t>
            </a:r>
          </a:p>
          <a:p>
            <a:pPr>
              <a:buFontTx/>
              <a:buChar char="-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Main challenge remains unspecific signs and symptoms with delay in diagnoses…</a:t>
            </a:r>
          </a:p>
          <a:p>
            <a:pPr marL="109728" indent="0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 descr="C:\Users\Dominik Mertz\Desktop\thank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4" y="-71438"/>
            <a:ext cx="9286523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Canadian TB Standards 7</a:t>
            </a:r>
            <a:r>
              <a:rPr lang="en-CA" baseline="30000" dirty="0" smtClean="0"/>
              <a:t>th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309320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http://www.respiratoryguidelines.ca/tb-standards-2013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2620"/>
            <a:ext cx="6306874" cy="4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74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32040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7280" y="2339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9660" y="2574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660" y="2796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280" y="3052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8328" y="3738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900" y="3977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7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28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87624" y="1689120"/>
            <a:ext cx="4274760" cy="77163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1187624" y="3356992"/>
            <a:ext cx="4274760" cy="501506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1187624" y="4346436"/>
            <a:ext cx="4274760" cy="44142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1187624" y="5501124"/>
            <a:ext cx="4274760" cy="44142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3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at: http://wwwnc.cdc.gov/travel/content/yellowbook/2014/map_3-13.pdf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CA" dirty="0" smtClean="0"/>
              <a:t>TB around the world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6" cy="49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090323" cy="21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2147146"/>
            <a:ext cx="35096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363169"/>
            <a:ext cx="328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7" y="2406036"/>
            <a:ext cx="330727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520" y="6597352"/>
            <a:ext cx="8712968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From: Public Health Agency of Canada, Tuberculosis in Canada: 2002-2012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769</TotalTime>
  <Words>3225</Words>
  <Application>Microsoft Office PowerPoint</Application>
  <PresentationFormat>On-screen Show (4:3)</PresentationFormat>
  <Paragraphs>591</Paragraphs>
  <Slides>69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Urban</vt:lpstr>
      <vt:lpstr>TB Around the World and the new Canadian TB Standards 7th Ed.</vt:lpstr>
      <vt:lpstr>Objectives</vt:lpstr>
      <vt:lpstr>Challenging task…</vt:lpstr>
      <vt:lpstr>Challenging task…</vt:lpstr>
      <vt:lpstr>Objectives</vt:lpstr>
      <vt:lpstr>Objectives</vt:lpstr>
      <vt:lpstr>Canadian TB Standards 7th Edition</vt:lpstr>
      <vt:lpstr>TB around the world</vt:lpstr>
      <vt:lpstr>TB around the world</vt:lpstr>
      <vt:lpstr>TB around the world</vt:lpstr>
      <vt:lpstr>TB around the world</vt:lpstr>
      <vt:lpstr>TB around the world</vt:lpstr>
      <vt:lpstr>TB around the world</vt:lpstr>
      <vt:lpstr>TB around the world</vt:lpstr>
      <vt:lpstr>MDR-TB around the world</vt:lpstr>
      <vt:lpstr>MDR-TB around the world</vt:lpstr>
      <vt:lpstr>TB in Canada 1924-2012</vt:lpstr>
      <vt:lpstr>TB in Canada 1924-2012</vt:lpstr>
      <vt:lpstr>TB in Canada 2012, by age group</vt:lpstr>
      <vt:lpstr>TB in Canada 2002-2012</vt:lpstr>
      <vt:lpstr>Canadian TB Standards 7th Edition</vt:lpstr>
      <vt:lpstr>Canadian TB Standards 7th Edition</vt:lpstr>
      <vt:lpstr>Pathogenesis and transmission</vt:lpstr>
      <vt:lpstr>Pathogenesis and transmission</vt:lpstr>
      <vt:lpstr>Pathogenesis and transmission</vt:lpstr>
      <vt:lpstr>Pathogenesis and transmission</vt:lpstr>
      <vt:lpstr>Pathogenesis and transmission</vt:lpstr>
      <vt:lpstr>Canadian TB Standards 7th Edition</vt:lpstr>
      <vt:lpstr>Diagnosis of active TB</vt:lpstr>
      <vt:lpstr>Diagnosis of active TB</vt:lpstr>
      <vt:lpstr>Diagnosis of active TB</vt:lpstr>
      <vt:lpstr>Diagnosis of active TB</vt:lpstr>
      <vt:lpstr>Diagnosis of active TB</vt:lpstr>
      <vt:lpstr>Canadian TB Standards 7th Edition</vt:lpstr>
      <vt:lpstr>Drug resistant TB</vt:lpstr>
      <vt:lpstr>Canadian TB Standards 7th Edition</vt:lpstr>
      <vt:lpstr>Paediatric TB</vt:lpstr>
      <vt:lpstr>Canadian TB Standards 7th Edition</vt:lpstr>
      <vt:lpstr>Contact Follow-Up</vt:lpstr>
      <vt:lpstr>Contact Follow-Up</vt:lpstr>
      <vt:lpstr>Contact Follow-Up</vt:lpstr>
      <vt:lpstr>Contact Follow-Up</vt:lpstr>
      <vt:lpstr>Contact Follow-Up</vt:lpstr>
      <vt:lpstr>Contact Follow-Up</vt:lpstr>
      <vt:lpstr>Contact Follow-Up</vt:lpstr>
      <vt:lpstr>Contact Follow-Up</vt:lpstr>
      <vt:lpstr>Contact Follow-Up</vt:lpstr>
      <vt:lpstr>Contact Follow-Up</vt:lpstr>
      <vt:lpstr>Canadian TB Standards 7th Edition</vt:lpstr>
      <vt:lpstr>TB in the Health Care setting</vt:lpstr>
      <vt:lpstr>Risk factors in Health Care setting</vt:lpstr>
      <vt:lpstr>The bad and the ugly…</vt:lpstr>
      <vt:lpstr>Suggested case definition</vt:lpstr>
      <vt:lpstr>Steps for Isolation</vt:lpstr>
      <vt:lpstr>Steps for Isolation</vt:lpstr>
      <vt:lpstr>Discontinuation of AIIR</vt:lpstr>
      <vt:lpstr>Discontinuation of AIIR</vt:lpstr>
      <vt:lpstr>Conditions for home isolation</vt:lpstr>
      <vt:lpstr>Conditions for home isolation</vt:lpstr>
      <vt:lpstr>PowerPoint Presentation</vt:lpstr>
      <vt:lpstr>Environmental Controls</vt:lpstr>
      <vt:lpstr>Environmental Controls</vt:lpstr>
      <vt:lpstr>PowerPoint Presentation</vt:lpstr>
      <vt:lpstr>Post-exposure follow-up</vt:lpstr>
      <vt:lpstr>Long-term care facility</vt:lpstr>
      <vt:lpstr>TB Prevention: specific situations</vt:lpstr>
      <vt:lpstr>Major Changes in 7th Edition</vt:lpstr>
      <vt:lpstr>Take home messages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Around the World and the new Canadian TB Standards 7th Ed.</dc:title>
  <dc:creator>Dominik Mertz</dc:creator>
  <cp:lastModifiedBy>CC</cp:lastModifiedBy>
  <cp:revision>81</cp:revision>
  <dcterms:created xsi:type="dcterms:W3CDTF">2014-04-08T18:50:21Z</dcterms:created>
  <dcterms:modified xsi:type="dcterms:W3CDTF">2014-04-28T19:26:26Z</dcterms:modified>
</cp:coreProperties>
</file>